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63" r:id="rId3"/>
    <p:sldId id="264" r:id="rId4"/>
    <p:sldId id="289" r:id="rId5"/>
    <p:sldId id="296" r:id="rId6"/>
    <p:sldId id="298" r:id="rId7"/>
    <p:sldId id="301" r:id="rId8"/>
    <p:sldId id="300" r:id="rId9"/>
    <p:sldId id="302" r:id="rId10"/>
    <p:sldId id="303" r:id="rId11"/>
    <p:sldId id="290" r:id="rId12"/>
    <p:sldId id="297" r:id="rId13"/>
    <p:sldId id="291" r:id="rId14"/>
    <p:sldId id="292" r:id="rId15"/>
    <p:sldId id="294" r:id="rId16"/>
    <p:sldId id="293" r:id="rId17"/>
    <p:sldId id="266" r:id="rId18"/>
    <p:sldId id="295" r:id="rId19"/>
    <p:sldId id="276" r:id="rId20"/>
    <p:sldId id="277" r:id="rId21"/>
    <p:sldId id="278" r:id="rId22"/>
    <p:sldId id="279" r:id="rId23"/>
    <p:sldId id="280" r:id="rId24"/>
    <p:sldId id="287" r:id="rId25"/>
    <p:sldId id="281" r:id="rId26"/>
    <p:sldId id="282" r:id="rId27"/>
    <p:sldId id="288" r:id="rId28"/>
    <p:sldId id="284" r:id="rId29"/>
    <p:sldId id="286" r:id="rId30"/>
    <p:sldId id="283" r:id="rId31"/>
    <p:sldId id="285" r:id="rId32"/>
    <p:sldId id="275" r:id="rId33"/>
  </p:sldIdLst>
  <p:sldSz cx="12192000" cy="6858000"/>
  <p:notesSz cx="6858000" cy="9144000"/>
  <p:embeddedFontLs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CFD1"/>
    <a:srgbClr val="A7E7E7"/>
    <a:srgbClr val="D0E0D9"/>
    <a:srgbClr val="4B465E"/>
    <a:srgbClr val="BBFFE6"/>
    <a:srgbClr val="F8FAFA"/>
    <a:srgbClr val="F2F2F2"/>
    <a:srgbClr val="332543"/>
    <a:srgbClr val="F8F8F8"/>
    <a:srgbClr val="301A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43" y="62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2022-09-22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85 207 209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105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40274" y="2678928"/>
            <a:ext cx="1111454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29399" y="3106218"/>
            <a:ext cx="3533206" cy="101559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6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2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743188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왜 하필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부실징후 기업인가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7243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Cause</a:t>
            </a:r>
            <a:endParaRPr lang="ko-KR" altLang="en-US" sz="1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81022" y="3726333"/>
            <a:ext cx="9282257" cy="135414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</a:t>
            </a:r>
          </a:p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</a:t>
            </a:r>
          </a:p>
          <a:p>
            <a:pPr marL="342900" indent="-342900" defTabSz="912813" fontAlgn="base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19458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0765" y="3256068"/>
            <a:ext cx="293047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28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110924" y="132040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출처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F724D-C746-BC6F-E454-52586BA4E487}"/>
              </a:ext>
            </a:extLst>
          </p:cNvPr>
          <p:cNvSpPr txBox="1"/>
          <p:nvPr/>
        </p:nvSpPr>
        <p:spPr>
          <a:xfrm>
            <a:off x="1764550" y="1293854"/>
            <a:ext cx="1466370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TS2000, DART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7449E2-8517-34F6-030C-4EE6BAE0FEF3}"/>
              </a:ext>
            </a:extLst>
          </p:cNvPr>
          <p:cNvSpPr txBox="1"/>
          <p:nvPr/>
        </p:nvSpPr>
        <p:spPr>
          <a:xfrm>
            <a:off x="3588774" y="3559277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기획서에 있던 수집 </a:t>
            </a:r>
            <a:r>
              <a:rPr lang="en-US" altLang="ko-KR" sz="2400" dirty="0"/>
              <a:t>feature</a:t>
            </a:r>
            <a:r>
              <a:rPr lang="ko-KR" altLang="en-US" sz="2400" dirty="0"/>
              <a:t>들 넣기</a:t>
            </a:r>
          </a:p>
        </p:txBody>
      </p:sp>
    </p:spTree>
    <p:extLst>
      <p:ext uri="{BB962C8B-B14F-4D97-AF65-F5344CB8AC3E}">
        <p14:creationId xmlns:p14="http://schemas.microsoft.com/office/powerpoint/2010/main" val="3299439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74285" y="3256068"/>
            <a:ext cx="3443438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4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634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87246" y="3256068"/>
            <a:ext cx="2417516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650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7B0E02-BA2A-FF16-078F-F5375F137EF7}"/>
              </a:ext>
            </a:extLst>
          </p:cNvPr>
          <p:cNvSpPr txBox="1"/>
          <p:nvPr/>
        </p:nvSpPr>
        <p:spPr>
          <a:xfrm>
            <a:off x="2762864" y="2514600"/>
            <a:ext cx="6666271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기획서에 있던 타임스케줄 가져오려고 생각 중</a:t>
            </a:r>
            <a:r>
              <a:rPr lang="en-US" altLang="ko-KR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80433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cxnSp>
        <p:nvCxnSpPr>
          <p:cNvPr id="8" name="직선 연결선 7"/>
          <p:cNvCxnSpPr>
            <a:cxnSpLocks/>
          </p:cNvCxnSpPr>
          <p:nvPr/>
        </p:nvCxnSpPr>
        <p:spPr>
          <a:xfrm>
            <a:off x="546686" y="2188311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137404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4115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306125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188381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832589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16566" y="2473588"/>
            <a:ext cx="1428463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 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시작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15313" y="2473588"/>
            <a:ext cx="96519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80283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62538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7443" y="2473588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결과보고서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B90A273-6FFD-9530-205E-01BED22D0C8C}"/>
              </a:ext>
            </a:extLst>
          </p:cNvPr>
          <p:cNvSpPr/>
          <p:nvPr/>
        </p:nvSpPr>
        <p:spPr>
          <a:xfrm>
            <a:off x="9010485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098B99-C993-8E5E-0080-078F7C867174}"/>
              </a:ext>
            </a:extLst>
          </p:cNvPr>
          <p:cNvSpPr txBox="1"/>
          <p:nvPr/>
        </p:nvSpPr>
        <p:spPr>
          <a:xfrm>
            <a:off x="8684642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3E9BDF8-B5B5-A2F5-9DB6-CDE3D9396C54}"/>
              </a:ext>
            </a:extLst>
          </p:cNvPr>
          <p:cNvCxnSpPr>
            <a:cxnSpLocks/>
          </p:cNvCxnSpPr>
          <p:nvPr/>
        </p:nvCxnSpPr>
        <p:spPr>
          <a:xfrm>
            <a:off x="567883" y="4997886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078729B3-5B51-AD26-82B2-09443D00A91C}"/>
              </a:ext>
            </a:extLst>
          </p:cNvPr>
          <p:cNvSpPr/>
          <p:nvPr/>
        </p:nvSpPr>
        <p:spPr>
          <a:xfrm>
            <a:off x="139524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521645-9273-A200-6D5F-141E0B3128E0}"/>
              </a:ext>
            </a:extLst>
          </p:cNvPr>
          <p:cNvSpPr/>
          <p:nvPr/>
        </p:nvSpPr>
        <p:spPr>
          <a:xfrm>
            <a:off x="336235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7C6660D-1C49-46E0-985E-446C3E218867}"/>
              </a:ext>
            </a:extLst>
          </p:cNvPr>
          <p:cNvSpPr/>
          <p:nvPr/>
        </p:nvSpPr>
        <p:spPr>
          <a:xfrm>
            <a:off x="5327322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73570B-C135-B577-09B1-34DE354D61E4}"/>
              </a:ext>
            </a:extLst>
          </p:cNvPr>
          <p:cNvSpPr/>
          <p:nvPr/>
        </p:nvSpPr>
        <p:spPr>
          <a:xfrm>
            <a:off x="7209578" y="4841132"/>
            <a:ext cx="313508" cy="313508"/>
          </a:xfrm>
          <a:prstGeom prst="ellipse">
            <a:avLst/>
          </a:prstGeom>
          <a:solidFill>
            <a:srgbClr val="A7E7E7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6D4DB41-E6B8-3F15-DB27-36D52193E9BF}"/>
              </a:ext>
            </a:extLst>
          </p:cNvPr>
          <p:cNvSpPr/>
          <p:nvPr/>
        </p:nvSpPr>
        <p:spPr>
          <a:xfrm>
            <a:off x="10853786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AA551D-431A-A7FA-AD76-D3FBDDDD0F3F}"/>
              </a:ext>
            </a:extLst>
          </p:cNvPr>
          <p:cNvSpPr txBox="1"/>
          <p:nvPr/>
        </p:nvSpPr>
        <p:spPr>
          <a:xfrm>
            <a:off x="1069397" y="5283163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연구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9058F9-7D35-87BF-6509-39720421A281}"/>
              </a:ext>
            </a:extLst>
          </p:cNvPr>
          <p:cNvSpPr txBox="1"/>
          <p:nvPr/>
        </p:nvSpPr>
        <p:spPr>
          <a:xfrm>
            <a:off x="294674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기획서 작성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DEAEF1-7A47-E304-8A94-130468825950}"/>
              </a:ext>
            </a:extLst>
          </p:cNvPr>
          <p:cNvSpPr txBox="1"/>
          <p:nvPr/>
        </p:nvSpPr>
        <p:spPr>
          <a:xfrm>
            <a:off x="491171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4D5919-6EA7-99BB-A446-DCB8F49B975C}"/>
              </a:ext>
            </a:extLst>
          </p:cNvPr>
          <p:cNvSpPr txBox="1"/>
          <p:nvPr/>
        </p:nvSpPr>
        <p:spPr>
          <a:xfrm>
            <a:off x="6704200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5FAB50-B246-6DEF-545B-F6E9BBACF79F}"/>
              </a:ext>
            </a:extLst>
          </p:cNvPr>
          <p:cNvSpPr txBox="1"/>
          <p:nvPr/>
        </p:nvSpPr>
        <p:spPr>
          <a:xfrm>
            <a:off x="10348407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연구결과 도출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93796D6-B339-597B-C899-50FBE9E63B9D}"/>
              </a:ext>
            </a:extLst>
          </p:cNvPr>
          <p:cNvSpPr/>
          <p:nvPr/>
        </p:nvSpPr>
        <p:spPr>
          <a:xfrm>
            <a:off x="9031682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CE03A3-A162-F732-38E4-FD2D57A4433D}"/>
              </a:ext>
            </a:extLst>
          </p:cNvPr>
          <p:cNvSpPr txBox="1"/>
          <p:nvPr/>
        </p:nvSpPr>
        <p:spPr>
          <a:xfrm>
            <a:off x="8526304" y="5283163"/>
            <a:ext cx="1324267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분석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FEE0F61-F9A4-604A-CA3A-DB754780C9F2}"/>
              </a:ext>
            </a:extLst>
          </p:cNvPr>
          <p:cNvCxnSpPr/>
          <p:nvPr/>
        </p:nvCxnSpPr>
        <p:spPr>
          <a:xfrm>
            <a:off x="6671789" y="4404700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649C8DD-33BB-38C8-B497-34F091E52FFF}"/>
              </a:ext>
            </a:extLst>
          </p:cNvPr>
          <p:cNvCxnSpPr/>
          <p:nvPr/>
        </p:nvCxnSpPr>
        <p:spPr>
          <a:xfrm>
            <a:off x="6659055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ACADD1B6-64BD-B625-680B-115633C9A0BF}"/>
              </a:ext>
            </a:extLst>
          </p:cNvPr>
          <p:cNvCxnSpPr/>
          <p:nvPr/>
        </p:nvCxnSpPr>
        <p:spPr>
          <a:xfrm>
            <a:off x="10240886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18C3916-A941-1D72-50A0-FFA5BA2B7A94}"/>
              </a:ext>
            </a:extLst>
          </p:cNvPr>
          <p:cNvSpPr txBox="1"/>
          <p:nvPr/>
        </p:nvSpPr>
        <p:spPr>
          <a:xfrm>
            <a:off x="6704202" y="4480271"/>
            <a:ext cx="3533241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(A)                   If good pass else go back (A)</a:t>
            </a:r>
          </a:p>
        </p:txBody>
      </p: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55161789-F598-0A02-E0C4-5F7C9429D54D}"/>
              </a:ext>
            </a:extLst>
          </p:cNvPr>
          <p:cNvCxnSpPr>
            <a:cxnSpLocks/>
            <a:stCxn id="41" idx="0"/>
          </p:cNvCxnSpPr>
          <p:nvPr/>
        </p:nvCxnSpPr>
        <p:spPr>
          <a:xfrm rot="5400000" flipH="1" flipV="1">
            <a:off x="4532121" y="923282"/>
            <a:ext cx="937726" cy="6897974"/>
          </a:xfrm>
          <a:prstGeom prst="bentConnector2">
            <a:avLst/>
          </a:prstGeom>
          <a:ln w="57150">
            <a:solidFill>
              <a:srgbClr val="55CFD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31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68860" y="3256068"/>
            <a:ext cx="3254284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End Of Document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28306" y="2793953"/>
            <a:ext cx="2135388" cy="86170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&amp;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348432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813" y="1211368"/>
            <a:ext cx="4540665" cy="5108248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49626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578518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232144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96000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49626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578518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32144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096000" y="311818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49625" y="3130965"/>
            <a:ext cx="3742797" cy="265450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94289" y="154490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854460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P.A.T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389991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팀원 소개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다시 보기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55670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697767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문제점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813184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2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643265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결측치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이상치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가능할까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13002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1027712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진행 현황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96000" y="2185472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5999" y="1816211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6000" y="4139641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</a:t>
            </a:r>
            <a:r>
              <a:rPr kumimoji="1" lang="en-US" altLang="ko-KR" sz="105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typesetting industry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5999" y="3770380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07" y="1313043"/>
            <a:ext cx="4573285" cy="457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04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6096000" y="3472609"/>
            <a:ext cx="4464818" cy="192045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01101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2" name="다이아몬드 1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276358" y="1506659"/>
            <a:ext cx="4281191" cy="4281191"/>
          </a:xfrm>
          <a:prstGeom prst="roundRect">
            <a:avLst>
              <a:gd name="adj" fmla="val 2115"/>
            </a:avLst>
          </a:prstGeom>
        </p:spPr>
      </p:pic>
    </p:spTree>
    <p:extLst>
      <p:ext uri="{BB962C8B-B14F-4D97-AF65-F5344CB8AC3E}">
        <p14:creationId xmlns:p14="http://schemas.microsoft.com/office/powerpoint/2010/main" val="3844621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71630" y="1534107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18514" y="2343010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6294" y="1775068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85930" y="1426866"/>
            <a:ext cx="2260880" cy="4500489"/>
            <a:chOff x="803275" y="1547446"/>
            <a:chExt cx="2260880" cy="4500489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3376247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3605684" y="1426866"/>
            <a:ext cx="2260880" cy="4500489"/>
            <a:chOff x="803275" y="1547446"/>
            <a:chExt cx="2260880" cy="450048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6096001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6325438" y="1426866"/>
            <a:ext cx="2260880" cy="4500489"/>
            <a:chOff x="803275" y="1547446"/>
            <a:chExt cx="2260880" cy="4500489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8815755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045190" y="1426866"/>
            <a:ext cx="2260880" cy="4500489"/>
            <a:chOff x="803275" y="1547446"/>
            <a:chExt cx="2260880" cy="4500489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302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699163" y="2522562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79704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3488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1073710"/>
            <a:chOff x="1853288" y="3093920"/>
            <a:chExt cx="2622702" cy="1073710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1073710"/>
            <a:chOff x="1853288" y="3093920"/>
            <a:chExt cx="2622702" cy="1073710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8238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306" y="3532310"/>
            <a:ext cx="62535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19671" y="3532310"/>
            <a:ext cx="710318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849" y="3532310"/>
            <a:ext cx="66864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81501"/>
              </p:ext>
            </p:extLst>
          </p:nvPr>
        </p:nvGraphicFramePr>
        <p:xfrm>
          <a:off x="1181894" y="4516340"/>
          <a:ext cx="9828212" cy="1296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1276350" y="2591435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368034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150128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17252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50590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524788" y="2098419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512054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093885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58038" y="2876712"/>
            <a:ext cx="1533498" cy="1129572"/>
            <a:chOff x="1853288" y="3130134"/>
            <a:chExt cx="1533498" cy="1129572"/>
          </a:xfrm>
        </p:grpSpPr>
        <p:sp>
          <p:nvSpPr>
            <p:cNvPr id="18" name="TextBox 17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540133" y="2876712"/>
            <a:ext cx="1533498" cy="1129572"/>
            <a:chOff x="1853288" y="3130134"/>
            <a:chExt cx="1533498" cy="1129572"/>
          </a:xfrm>
        </p:grpSpPr>
        <p:sp>
          <p:nvSpPr>
            <p:cNvPr id="24" name="TextBox 23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323695" y="2876712"/>
            <a:ext cx="1533498" cy="1129572"/>
            <a:chOff x="1853288" y="3130134"/>
            <a:chExt cx="1533498" cy="1129572"/>
          </a:xfrm>
        </p:grpSpPr>
        <p:sp>
          <p:nvSpPr>
            <p:cNvPr id="27" name="TextBox 26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107257" y="2876712"/>
            <a:ext cx="1533498" cy="1129572"/>
            <a:chOff x="1853288" y="3130134"/>
            <a:chExt cx="1533498" cy="1129572"/>
          </a:xfrm>
        </p:grpSpPr>
        <p:sp>
          <p:nvSpPr>
            <p:cNvPr id="30" name="TextBox 29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895905" y="2876712"/>
            <a:ext cx="1533498" cy="1129572"/>
            <a:chOff x="1853288" y="3130134"/>
            <a:chExt cx="1533498" cy="1129572"/>
          </a:xfrm>
        </p:grpSpPr>
        <p:sp>
          <p:nvSpPr>
            <p:cNvPr id="33" name="TextBox 32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573697" y="1691741"/>
            <a:ext cx="1466370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706463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8869"/>
              </p:ext>
            </p:extLst>
          </p:nvPr>
        </p:nvGraphicFramePr>
        <p:xfrm>
          <a:off x="1181894" y="1610177"/>
          <a:ext cx="9828212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Insert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Text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here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123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456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789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06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5754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타원 7"/>
          <p:cNvSpPr/>
          <p:nvPr/>
        </p:nvSpPr>
        <p:spPr>
          <a:xfrm>
            <a:off x="2244207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244207" y="1896655"/>
            <a:ext cx="1784765" cy="1784765"/>
          </a:xfrm>
          <a:prstGeom prst="arc">
            <a:avLst>
              <a:gd name="adj1" fmla="val 16200000"/>
              <a:gd name="adj2" fmla="val 316349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8838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45%</a:t>
            </a:r>
          </a:p>
        </p:txBody>
      </p:sp>
      <p:sp>
        <p:nvSpPr>
          <p:cNvPr id="11" name="타원 10"/>
          <p:cNvSpPr/>
          <p:nvPr/>
        </p:nvSpPr>
        <p:spPr>
          <a:xfrm>
            <a:off x="5211244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5211244" y="1896655"/>
            <a:ext cx="1784765" cy="1784765"/>
          </a:xfrm>
          <a:prstGeom prst="arc">
            <a:avLst>
              <a:gd name="adj1" fmla="val 16200000"/>
              <a:gd name="adj2" fmla="val 780291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45875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60%</a:t>
            </a:r>
          </a:p>
        </p:txBody>
      </p:sp>
      <p:sp>
        <p:nvSpPr>
          <p:cNvPr id="14" name="타원 13"/>
          <p:cNvSpPr/>
          <p:nvPr/>
        </p:nvSpPr>
        <p:spPr>
          <a:xfrm>
            <a:off x="8178282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호 14"/>
          <p:cNvSpPr/>
          <p:nvPr/>
        </p:nvSpPr>
        <p:spPr>
          <a:xfrm>
            <a:off x="8178282" y="1896655"/>
            <a:ext cx="1784765" cy="1784765"/>
          </a:xfrm>
          <a:prstGeom prst="arc">
            <a:avLst>
              <a:gd name="adj1" fmla="val 16200000"/>
              <a:gd name="adj2" fmla="val 21485692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12913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25%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2130811" y="3942967"/>
            <a:ext cx="1981050" cy="1680318"/>
            <a:chOff x="2205163" y="4148066"/>
            <a:chExt cx="1981050" cy="1680318"/>
          </a:xfrm>
        </p:grpSpPr>
        <p:sp>
          <p:nvSpPr>
            <p:cNvPr id="17" name="TextBox 16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113101" y="3942967"/>
            <a:ext cx="1981050" cy="1680318"/>
            <a:chOff x="2205163" y="4148066"/>
            <a:chExt cx="1981050" cy="1680318"/>
          </a:xfrm>
        </p:grpSpPr>
        <p:sp>
          <p:nvSpPr>
            <p:cNvPr id="21" name="TextBox 20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80139" y="3942967"/>
            <a:ext cx="1981050" cy="1680318"/>
            <a:chOff x="2205163" y="4148066"/>
            <a:chExt cx="1981050" cy="1680318"/>
          </a:xfrm>
        </p:grpSpPr>
        <p:sp>
          <p:nvSpPr>
            <p:cNvPr id="24" name="TextBox 23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1118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017006" y="1832483"/>
            <a:ext cx="10157989" cy="400039"/>
            <a:chOff x="1230736" y="1832483"/>
            <a:chExt cx="10157989" cy="400039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017006" y="2580566"/>
            <a:ext cx="10157989" cy="400039"/>
            <a:chOff x="1230736" y="1832483"/>
            <a:chExt cx="10157989" cy="40003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230736" y="1873516"/>
              <a:ext cx="2586273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17007" y="3328649"/>
            <a:ext cx="10157988" cy="400039"/>
            <a:chOff x="1230737" y="1832483"/>
            <a:chExt cx="10157988" cy="400039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230737" y="1873516"/>
              <a:ext cx="1961584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7006" y="4076732"/>
            <a:ext cx="10157989" cy="400039"/>
            <a:chOff x="1230736" y="1832483"/>
            <a:chExt cx="10157989" cy="400039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017006" y="4824816"/>
            <a:ext cx="10157989" cy="400039"/>
            <a:chOff x="1230736" y="1832483"/>
            <a:chExt cx="10157989" cy="400039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1230736" y="1873516"/>
              <a:ext cx="820847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421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23610" y="3256068"/>
            <a:ext cx="134478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36" y="1599884"/>
            <a:ext cx="3853928" cy="4352262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6614445" y="2136449"/>
            <a:ext cx="1469876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3931065" y="4084890"/>
            <a:ext cx="1529699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8180729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4" y="1444792"/>
            <a:ext cx="3680675" cy="38621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66" y="2137037"/>
            <a:ext cx="2415672" cy="2728032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923686" y="303062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2" y="5327409"/>
            <a:ext cx="3174240" cy="723307"/>
            <a:chOff x="1853288" y="3130134"/>
            <a:chExt cx="3174240" cy="723307"/>
          </a:xfrm>
        </p:grpSpPr>
        <p:sp>
          <p:nvSpPr>
            <p:cNvPr id="14" name="TextBox 13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2" y="5327409"/>
            <a:ext cx="3174240" cy="723307"/>
            <a:chOff x="1853288" y="3130134"/>
            <a:chExt cx="3174240" cy="723307"/>
          </a:xfrm>
        </p:grpSpPr>
        <p:sp>
          <p:nvSpPr>
            <p:cNvPr id="17" name="TextBox 16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956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1030918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Title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3016911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Loram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Ipsum Pep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qmpmpq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wEoao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675354" cy="634858"/>
            <a:chOff x="521264" y="339362"/>
            <a:chExt cx="2675354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085694" cy="613763"/>
              <a:chOff x="1110924" y="256992"/>
              <a:chExt cx="2085694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1524643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멤버 소개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446598-E183-8779-A30A-41671B139CE7}"/>
              </a:ext>
            </a:extLst>
          </p:cNvPr>
          <p:cNvGrpSpPr/>
          <p:nvPr/>
        </p:nvGrpSpPr>
        <p:grpSpPr>
          <a:xfrm>
            <a:off x="9891385" y="1426866"/>
            <a:ext cx="2187497" cy="3996484"/>
            <a:chOff x="803275" y="1547446"/>
            <a:chExt cx="2260880" cy="5097255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FCF093-D768-08BB-28C7-E0E4DE761113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8CDEAE3-0191-8897-AA4B-95AB61504C28}"/>
                </a:ext>
              </a:extLst>
            </p:cNvPr>
            <p:cNvSpPr txBox="1"/>
            <p:nvPr/>
          </p:nvSpPr>
          <p:spPr>
            <a:xfrm>
              <a:off x="803275" y="4927378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6DF5A9E-883E-60B4-4531-0096C04DF030}"/>
                </a:ext>
              </a:extLst>
            </p:cNvPr>
            <p:cNvSpPr txBox="1"/>
            <p:nvPr/>
          </p:nvSpPr>
          <p:spPr>
            <a:xfrm>
              <a:off x="943189" y="4101037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68364DB-4E58-1983-80C5-CC07C72F6CC5}"/>
              </a:ext>
            </a:extLst>
          </p:cNvPr>
          <p:cNvCxnSpPr/>
          <p:nvPr/>
        </p:nvCxnSpPr>
        <p:spPr>
          <a:xfrm>
            <a:off x="9791658" y="1426865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2BC34A6-1ED8-3575-51D7-D2642FA8525E}"/>
              </a:ext>
            </a:extLst>
          </p:cNvPr>
          <p:cNvCxnSpPr/>
          <p:nvPr/>
        </p:nvCxnSpPr>
        <p:spPr>
          <a:xfrm>
            <a:off x="7404705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73B667C-66AD-7111-D584-E0CB8B2FCA4D}"/>
              </a:ext>
            </a:extLst>
          </p:cNvPr>
          <p:cNvGrpSpPr/>
          <p:nvPr/>
        </p:nvGrpSpPr>
        <p:grpSpPr>
          <a:xfrm>
            <a:off x="7502014" y="1435204"/>
            <a:ext cx="2189918" cy="3988147"/>
            <a:chOff x="803275" y="1547446"/>
            <a:chExt cx="2260880" cy="5086621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0EDE69-B8BA-7300-DE2A-0F121D811550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F50F21-7B8A-5CEE-B695-CF56A3FE096D}"/>
                </a:ext>
              </a:extLst>
            </p:cNvPr>
            <p:cNvSpPr txBox="1"/>
            <p:nvPr/>
          </p:nvSpPr>
          <p:spPr>
            <a:xfrm>
              <a:off x="803275" y="4916744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28031C-6AA2-9CD3-0E22-E91DB42F658C}"/>
                </a:ext>
              </a:extLst>
            </p:cNvPr>
            <p:cNvSpPr txBox="1"/>
            <p:nvPr/>
          </p:nvSpPr>
          <p:spPr>
            <a:xfrm>
              <a:off x="943189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5EBE3E-652E-B681-C4A3-3ECCBD561734}"/>
              </a:ext>
            </a:extLst>
          </p:cNvPr>
          <p:cNvGrpSpPr/>
          <p:nvPr/>
        </p:nvGrpSpPr>
        <p:grpSpPr>
          <a:xfrm>
            <a:off x="5093993" y="1426864"/>
            <a:ext cx="2189918" cy="4024493"/>
            <a:chOff x="803275" y="1547446"/>
            <a:chExt cx="2260880" cy="5132978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68EA8D2-FEA1-9E27-3BB6-DB346B5B094C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9D9537F-8B50-A8FA-161F-08A58ED4B70E}"/>
                </a:ext>
              </a:extLst>
            </p:cNvPr>
            <p:cNvSpPr txBox="1"/>
            <p:nvPr/>
          </p:nvSpPr>
          <p:spPr>
            <a:xfrm>
              <a:off x="803275" y="4963101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AAAAA69-2270-E4FC-3469-91E3C9CA7EA2}"/>
                </a:ext>
              </a:extLst>
            </p:cNvPr>
            <p:cNvSpPr txBox="1"/>
            <p:nvPr/>
          </p:nvSpPr>
          <p:spPr>
            <a:xfrm>
              <a:off x="981060" y="4145983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34BAD64-FC73-EFC7-2C13-DEBEA70281DF}"/>
              </a:ext>
            </a:extLst>
          </p:cNvPr>
          <p:cNvCxnSpPr/>
          <p:nvPr/>
        </p:nvCxnSpPr>
        <p:spPr>
          <a:xfrm>
            <a:off x="4996684" y="145636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B4C4459-B69D-331C-1E9C-5FEE002F597C}"/>
              </a:ext>
            </a:extLst>
          </p:cNvPr>
          <p:cNvGrpSpPr/>
          <p:nvPr/>
        </p:nvGrpSpPr>
        <p:grpSpPr>
          <a:xfrm>
            <a:off x="2722655" y="1426864"/>
            <a:ext cx="2189918" cy="3996487"/>
            <a:chOff x="803275" y="1547446"/>
            <a:chExt cx="2260880" cy="5097258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CDD7607-9147-3A17-C735-E588F6D6BDFA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B5A25F-8283-F74C-B0F8-BCD5BB6219ED}"/>
                </a:ext>
              </a:extLst>
            </p:cNvPr>
            <p:cNvSpPr txBox="1"/>
            <p:nvPr/>
          </p:nvSpPr>
          <p:spPr>
            <a:xfrm>
              <a:off x="803275" y="4927381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AC87E0-0576-AB95-0EB7-344CA5FFAD6A}"/>
                </a:ext>
              </a:extLst>
            </p:cNvPr>
            <p:cNvSpPr txBox="1"/>
            <p:nvPr/>
          </p:nvSpPr>
          <p:spPr>
            <a:xfrm>
              <a:off x="943189" y="4183222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4C0EBE2-6B8D-58CB-BC13-FE1E212DE98A}"/>
              </a:ext>
            </a:extLst>
          </p:cNvPr>
          <p:cNvCxnSpPr/>
          <p:nvPr/>
        </p:nvCxnSpPr>
        <p:spPr>
          <a:xfrm>
            <a:off x="2624137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FC3332B-D995-CA98-90BA-980FF058B155}"/>
              </a:ext>
            </a:extLst>
          </p:cNvPr>
          <p:cNvGrpSpPr/>
          <p:nvPr/>
        </p:nvGrpSpPr>
        <p:grpSpPr>
          <a:xfrm>
            <a:off x="335702" y="1435204"/>
            <a:ext cx="2189918" cy="3988148"/>
            <a:chOff x="803275" y="1547446"/>
            <a:chExt cx="2260880" cy="5086622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B361B6D-0E8B-C5BF-6213-2C264D0741E2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D988EFD-650D-D4B7-BA8E-A37CAB344160}"/>
                </a:ext>
              </a:extLst>
            </p:cNvPr>
            <p:cNvSpPr txBox="1"/>
            <p:nvPr/>
          </p:nvSpPr>
          <p:spPr>
            <a:xfrm>
              <a:off x="803275" y="4916745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5D1A45-4E09-EBA9-BF93-176BDBB9D0E0}"/>
                </a:ext>
              </a:extLst>
            </p:cNvPr>
            <p:cNvSpPr txBox="1"/>
            <p:nvPr/>
          </p:nvSpPr>
          <p:spPr>
            <a:xfrm>
              <a:off x="953766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876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3633019" y="2681748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/>
              <a:t>기획 내용 다시 가져오려고 </a:t>
            </a:r>
            <a:r>
              <a:rPr lang="ko-KR" altLang="en-US" sz="2400" dirty="0" err="1"/>
              <a:t>생각중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5193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2059858" y="2514600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전체 기업 수</a:t>
            </a:r>
            <a:r>
              <a:rPr lang="en-US" altLang="ko-KR" sz="2400" dirty="0"/>
              <a:t>, </a:t>
            </a:r>
            <a:r>
              <a:rPr lang="ko-KR" altLang="en-US" sz="2400" dirty="0"/>
              <a:t>한계 기업</a:t>
            </a:r>
            <a:r>
              <a:rPr lang="en-US" altLang="ko-KR" sz="2400" dirty="0"/>
              <a:t>, </a:t>
            </a:r>
            <a:r>
              <a:rPr lang="ko-KR" altLang="en-US" sz="2400" dirty="0"/>
              <a:t>회생 가능 기업 구한 과정</a:t>
            </a:r>
            <a:endParaRPr lang="en-US" altLang="ko-KR" sz="2400" dirty="0"/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얼마나 되는지 궁금하니까 일단 이자보상배율로 구해보자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7272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2059858" y="2514600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전체 기업 수</a:t>
            </a:r>
            <a:r>
              <a:rPr lang="en-US" altLang="ko-KR" sz="2400" dirty="0"/>
              <a:t>, </a:t>
            </a:r>
            <a:r>
              <a:rPr lang="ko-KR" altLang="en-US" sz="2400" dirty="0"/>
              <a:t>한계 기업</a:t>
            </a:r>
            <a:r>
              <a:rPr lang="en-US" altLang="ko-KR" sz="2400" dirty="0"/>
              <a:t>, </a:t>
            </a:r>
            <a:r>
              <a:rPr lang="ko-KR" altLang="en-US" sz="2400" dirty="0"/>
              <a:t>회생 가능 기업 구한 과정</a:t>
            </a:r>
            <a:endParaRPr lang="en-US" altLang="ko-KR" sz="2400" dirty="0"/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얼마나 되는지 궁금하니까 일단 이자보상배율로 구해보자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3777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0492B8E8-BEC6-38BC-47EA-0776F75A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593208" y="3038168"/>
            <a:ext cx="1641987" cy="151416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987D7F-26CE-A3E8-EBD3-35F401EA51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209980" y="3158268"/>
            <a:ext cx="1641987" cy="151416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A961BED-0646-F9B7-077D-DCA15154C7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48113" y="3101000"/>
            <a:ext cx="1641987" cy="15141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4F4242F-BBC0-C367-D24F-F8A01DD8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54153" y="3069584"/>
            <a:ext cx="1641987" cy="15141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965B9-EF1D-318A-EE5E-B6F823165C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08253" y="2520897"/>
            <a:ext cx="1641987" cy="151416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C83671-A9EC-FBFE-3FF2-28D1F59196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51394" y="2014384"/>
            <a:ext cx="1641987" cy="151416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237B38D-B860-EA45-BD29-8C7D3DD85F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0" y="2302667"/>
            <a:ext cx="1641987" cy="151416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70A4947-9105-6E4B-D94D-4C4CDE9AA1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1" y="2912656"/>
            <a:ext cx="1641987" cy="151416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3A0EF0B-BF04-6ED5-E1BA-33F2F83AC3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545940" y="2787143"/>
            <a:ext cx="1641987" cy="15141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7F83FB-58CD-9096-386B-DA331D67B2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626440" y="3237271"/>
            <a:ext cx="1641987" cy="15141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34B31E-8FE9-9380-CC28-569A893F1A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885799" y="3254704"/>
            <a:ext cx="1641987" cy="15141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7115708-FE5E-845C-B71B-A927B504DD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00084" y="2395384"/>
            <a:ext cx="1641987" cy="1514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740A8C2-C080-C0C7-5D26-BF2CC26352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00073" y="2708140"/>
            <a:ext cx="1641987" cy="151416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70D11B7-856F-F2F6-F3BF-A243449692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80573" y="3158268"/>
            <a:ext cx="1641987" cy="151416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141FAC2-D68D-C01D-5056-12A9BB6277F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224895" y="2664391"/>
            <a:ext cx="1641987" cy="151416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55C3222-1FD5-11D3-212E-7A93D7CB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305395" y="3114519"/>
            <a:ext cx="1641987" cy="151416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C6180D8-B395-102F-D7EA-AA4FDB197FC1}"/>
              </a:ext>
            </a:extLst>
          </p:cNvPr>
          <p:cNvSpPr txBox="1"/>
          <p:nvPr/>
        </p:nvSpPr>
        <p:spPr>
          <a:xfrm>
            <a:off x="1209980" y="5058847"/>
            <a:ext cx="2149814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전체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2200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806919-2049-DACB-3256-B83977C183B4}"/>
              </a:ext>
            </a:extLst>
          </p:cNvPr>
          <p:cNvSpPr txBox="1"/>
          <p:nvPr/>
        </p:nvSpPr>
        <p:spPr>
          <a:xfrm>
            <a:off x="5734687" y="5058847"/>
            <a:ext cx="1971881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500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1C665D-A65D-D4CF-17CD-43D3011B4B86}"/>
              </a:ext>
            </a:extLst>
          </p:cNvPr>
          <p:cNvSpPr txBox="1"/>
          <p:nvPr/>
        </p:nvSpPr>
        <p:spPr>
          <a:xfrm>
            <a:off x="9289601" y="5058847"/>
            <a:ext cx="2249200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 성공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120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1999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기존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743188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한계기업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회생에 성공한 기업들과 그렇지 않은 기업에 대한 분류 모델 연구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7243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변경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81022" y="3726333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부실징후기업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회생에 성공한 기업들과 그렇지 않은 기업에 대한 분류 모델 연구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3B1AF9-E043-1621-2DEB-6460C25AE770}"/>
              </a:ext>
            </a:extLst>
          </p:cNvPr>
          <p:cNvSpPr txBox="1"/>
          <p:nvPr/>
        </p:nvSpPr>
        <p:spPr>
          <a:xfrm>
            <a:off x="7868514" y="5984119"/>
            <a:ext cx="4323486" cy="49237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한계기업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3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부실징후기업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: 1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35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</TotalTime>
  <Words>1786</Words>
  <Application>Microsoft Office PowerPoint</Application>
  <PresentationFormat>와이드스크린</PresentationFormat>
  <Paragraphs>275</Paragraphs>
  <Slides>32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6" baseType="lpstr">
      <vt:lpstr>Arial</vt:lpstr>
      <vt:lpstr>Wingdings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이 의성</cp:lastModifiedBy>
  <cp:revision>89</cp:revision>
  <dcterms:created xsi:type="dcterms:W3CDTF">2019-03-11T06:50:22Z</dcterms:created>
  <dcterms:modified xsi:type="dcterms:W3CDTF">2022-09-22T08:51:03Z</dcterms:modified>
</cp:coreProperties>
</file>

<file path=docProps/thumbnail.jpeg>
</file>